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259" r:id="rId3"/>
    <p:sldId id="297" r:id="rId4"/>
    <p:sldId id="298" r:id="rId5"/>
    <p:sldId id="299" r:id="rId6"/>
    <p:sldId id="289" r:id="rId7"/>
    <p:sldId id="300" r:id="rId8"/>
    <p:sldId id="301" r:id="rId9"/>
    <p:sldId id="302" r:id="rId10"/>
    <p:sldId id="288" r:id="rId11"/>
    <p:sldId id="303" r:id="rId12"/>
    <p:sldId id="305" r:id="rId13"/>
    <p:sldId id="304" r:id="rId14"/>
  </p:sldIdLst>
  <p:sldSz cx="9906000" cy="6858000" type="A4"/>
  <p:notesSz cx="6858000" cy="9144000"/>
  <p:defaultTextStyle>
    <a:defPPr>
      <a:defRPr lang="ru-RU"/>
    </a:defPPr>
    <a:lvl1pPr marL="0" algn="l" defTabSz="9577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92" algn="l" defTabSz="9577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85" algn="l" defTabSz="9577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77" algn="l" defTabSz="9577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569" algn="l" defTabSz="9577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461" algn="l" defTabSz="9577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354" algn="l" defTabSz="9577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246" algn="l" defTabSz="9577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138" algn="l" defTabSz="9577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1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  <a:srgbClr val="00CC00"/>
    <a:srgbClr val="00FF00"/>
    <a:srgbClr val="F06C62"/>
    <a:srgbClr val="084166"/>
    <a:srgbClr val="048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5268" autoAdjust="0"/>
  </p:normalViewPr>
  <p:slideViewPr>
    <p:cSldViewPr>
      <p:cViewPr>
        <p:scale>
          <a:sx n="100" d="100"/>
          <a:sy n="100" d="100"/>
        </p:scale>
        <p:origin x="-1572" y="-2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7D12E-F255-44F0-BFBC-3F39F7B21F4E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651E6-D3C2-4B56-8DC1-98C70A9A00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22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201122" algn="l" defTabSz="4022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402245" algn="l" defTabSz="4022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603367" algn="l" defTabSz="4022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804489" algn="l" defTabSz="4022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1005611" algn="l" defTabSz="4022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206734" algn="l" defTabSz="4022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407856" algn="l" defTabSz="4022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608978" algn="l" defTabSz="4022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651E6-D3C2-4B56-8DC1-98C70A9A004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558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651E6-D3C2-4B56-8DC1-98C70A9A004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7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651E6-D3C2-4B56-8DC1-98C70A9A004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7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651E6-D3C2-4B56-8DC1-98C70A9A004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7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651E6-D3C2-4B56-8DC1-98C70A9A004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232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651E6-D3C2-4B56-8DC1-98C70A9A004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360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E770-5045-4620-8B9A-1E89F7722E3F}" type="datetime1">
              <a:rPr lang="ru-RU" smtClean="0"/>
              <a:t>07.06.2018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D089-0F8A-4F2E-8CAC-786F95C28EF4}" type="datetime1">
              <a:rPr lang="ru-RU" smtClean="0"/>
              <a:t>07.06.2018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7D7A-B85A-4911-8F84-E462EBA3DB46}" type="datetime1">
              <a:rPr lang="ru-RU" smtClean="0"/>
              <a:t>07.06.2018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31AB-9BAE-4A25-8B33-881A1307E778}" type="datetime1">
              <a:rPr lang="ru-RU" smtClean="0"/>
              <a:t>07.06.2018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9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5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4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2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CFDB-4DF3-4D54-B275-F964403BD343}" type="datetime1">
              <a:rPr lang="ru-RU" smtClean="0"/>
              <a:t>07.06.2018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0304-21C4-4396-B060-3F3AA3C322A6}" type="datetime1">
              <a:rPr lang="ru-RU" smtClean="0"/>
              <a:t>07.06.2018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92" indent="0">
              <a:buNone/>
              <a:defRPr sz="2100" b="1"/>
            </a:lvl2pPr>
            <a:lvl3pPr marL="957785" indent="0">
              <a:buNone/>
              <a:defRPr sz="1900" b="1"/>
            </a:lvl3pPr>
            <a:lvl4pPr marL="1436677" indent="0">
              <a:buNone/>
              <a:defRPr sz="1700" b="1"/>
            </a:lvl4pPr>
            <a:lvl5pPr marL="1915569" indent="0">
              <a:buNone/>
              <a:defRPr sz="1700" b="1"/>
            </a:lvl5pPr>
            <a:lvl6pPr marL="2394461" indent="0">
              <a:buNone/>
              <a:defRPr sz="1700" b="1"/>
            </a:lvl6pPr>
            <a:lvl7pPr marL="2873354" indent="0">
              <a:buNone/>
              <a:defRPr sz="1700" b="1"/>
            </a:lvl7pPr>
            <a:lvl8pPr marL="3352246" indent="0">
              <a:buNone/>
              <a:defRPr sz="1700" b="1"/>
            </a:lvl8pPr>
            <a:lvl9pPr marL="3831138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92" indent="0">
              <a:buNone/>
              <a:defRPr sz="2100" b="1"/>
            </a:lvl2pPr>
            <a:lvl3pPr marL="957785" indent="0">
              <a:buNone/>
              <a:defRPr sz="1900" b="1"/>
            </a:lvl3pPr>
            <a:lvl4pPr marL="1436677" indent="0">
              <a:buNone/>
              <a:defRPr sz="1700" b="1"/>
            </a:lvl4pPr>
            <a:lvl5pPr marL="1915569" indent="0">
              <a:buNone/>
              <a:defRPr sz="1700" b="1"/>
            </a:lvl5pPr>
            <a:lvl6pPr marL="2394461" indent="0">
              <a:buNone/>
              <a:defRPr sz="1700" b="1"/>
            </a:lvl6pPr>
            <a:lvl7pPr marL="2873354" indent="0">
              <a:buNone/>
              <a:defRPr sz="1700" b="1"/>
            </a:lvl7pPr>
            <a:lvl8pPr marL="3352246" indent="0">
              <a:buNone/>
              <a:defRPr sz="1700" b="1"/>
            </a:lvl8pPr>
            <a:lvl9pPr marL="3831138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8497-8D66-4489-9663-6D062038E63C}" type="datetime1">
              <a:rPr lang="ru-RU" smtClean="0"/>
              <a:t>07.06.2018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C1CF-BD4B-4F1A-ADDF-0BAF09D6AA60}" type="datetime1">
              <a:rPr lang="ru-RU" smtClean="0"/>
              <a:t>07.06.2018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F910-D871-4CA3-AB43-8D042DC56923}" type="datetime1">
              <a:rPr lang="ru-RU" smtClean="0"/>
              <a:t>07.06.2018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92" indent="0">
              <a:buNone/>
              <a:defRPr sz="1300"/>
            </a:lvl2pPr>
            <a:lvl3pPr marL="957785" indent="0">
              <a:buNone/>
              <a:defRPr sz="1100"/>
            </a:lvl3pPr>
            <a:lvl4pPr marL="1436677" indent="0">
              <a:buNone/>
              <a:defRPr sz="900"/>
            </a:lvl4pPr>
            <a:lvl5pPr marL="1915569" indent="0">
              <a:buNone/>
              <a:defRPr sz="900"/>
            </a:lvl5pPr>
            <a:lvl6pPr marL="2394461" indent="0">
              <a:buNone/>
              <a:defRPr sz="900"/>
            </a:lvl6pPr>
            <a:lvl7pPr marL="2873354" indent="0">
              <a:buNone/>
              <a:defRPr sz="900"/>
            </a:lvl7pPr>
            <a:lvl8pPr marL="3352246" indent="0">
              <a:buNone/>
              <a:defRPr sz="900"/>
            </a:lvl8pPr>
            <a:lvl9pPr marL="383113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DA92-801E-40CC-A135-AEAFF992C0CE}" type="datetime1">
              <a:rPr lang="ru-RU" smtClean="0"/>
              <a:t>07.06.2018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8892" indent="0">
              <a:buNone/>
              <a:defRPr sz="2900"/>
            </a:lvl2pPr>
            <a:lvl3pPr marL="957785" indent="0">
              <a:buNone/>
              <a:defRPr sz="2500"/>
            </a:lvl3pPr>
            <a:lvl4pPr marL="1436677" indent="0">
              <a:buNone/>
              <a:defRPr sz="2100"/>
            </a:lvl4pPr>
            <a:lvl5pPr marL="1915569" indent="0">
              <a:buNone/>
              <a:defRPr sz="2100"/>
            </a:lvl5pPr>
            <a:lvl6pPr marL="2394461" indent="0">
              <a:buNone/>
              <a:defRPr sz="2100"/>
            </a:lvl6pPr>
            <a:lvl7pPr marL="2873354" indent="0">
              <a:buNone/>
              <a:defRPr sz="2100"/>
            </a:lvl7pPr>
            <a:lvl8pPr marL="3352246" indent="0">
              <a:buNone/>
              <a:defRPr sz="2100"/>
            </a:lvl8pPr>
            <a:lvl9pPr marL="3831138" indent="0">
              <a:buNone/>
              <a:defRPr sz="21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92" indent="0">
              <a:buNone/>
              <a:defRPr sz="1300"/>
            </a:lvl2pPr>
            <a:lvl3pPr marL="957785" indent="0">
              <a:buNone/>
              <a:defRPr sz="1100"/>
            </a:lvl3pPr>
            <a:lvl4pPr marL="1436677" indent="0">
              <a:buNone/>
              <a:defRPr sz="900"/>
            </a:lvl4pPr>
            <a:lvl5pPr marL="1915569" indent="0">
              <a:buNone/>
              <a:defRPr sz="900"/>
            </a:lvl5pPr>
            <a:lvl6pPr marL="2394461" indent="0">
              <a:buNone/>
              <a:defRPr sz="900"/>
            </a:lvl6pPr>
            <a:lvl7pPr marL="2873354" indent="0">
              <a:buNone/>
              <a:defRPr sz="900"/>
            </a:lvl7pPr>
            <a:lvl8pPr marL="3352246" indent="0">
              <a:buNone/>
              <a:defRPr sz="900"/>
            </a:lvl8pPr>
            <a:lvl9pPr marL="383113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3DB2-E48B-45AF-8B63-1A43351141FD}" type="datetime1">
              <a:rPr lang="ru-RU" smtClean="0"/>
              <a:t>07.06.2018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79" tIns="47889" rIns="95779" bIns="47889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79" tIns="47889" rIns="95779" bIns="4788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79" tIns="47889" rIns="95779" bIns="4788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9DADE-025C-4A81-87FA-61A4BB48F603}" type="datetime1">
              <a:rPr lang="ru-RU" smtClean="0"/>
              <a:t>07.06.2018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79" tIns="47889" rIns="95779" bIns="4788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79" tIns="47889" rIns="95779" bIns="4788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80399-77E4-4FA3-842D-731820D781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5778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9" indent="-359169" algn="l" defTabSz="95778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00" indent="-299308" algn="l" defTabSz="95778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31" indent="-239446" algn="l" defTabSz="95778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23" indent="-239446" algn="l" defTabSz="95778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15" indent="-239446" algn="l" defTabSz="95778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07" indent="-239446" algn="l" defTabSz="9577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800" indent="-239446" algn="l" defTabSz="9577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92" indent="-239446" algn="l" defTabSz="9577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84" indent="-239446" algn="l" defTabSz="9577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7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92" algn="l" defTabSz="9577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85" algn="l" defTabSz="9577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77" algn="l" defTabSz="9577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69" algn="l" defTabSz="9577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61" algn="l" defTabSz="9577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54" algn="l" defTabSz="9577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46" algn="l" defTabSz="9577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138" algn="l" defTabSz="9577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Шкабура В.В\Совет молодых метрологов\Презентация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76536" y="980728"/>
            <a:ext cx="8352928" cy="902391"/>
          </a:xfrm>
          <a:prstGeom prst="rect">
            <a:avLst/>
          </a:prstGeom>
          <a:noFill/>
        </p:spPr>
        <p:txBody>
          <a:bodyPr wrap="square" lIns="40224" tIns="20112" rIns="40224" bIns="20112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Вызовы цифровой экономики по направлениям деятельности Росстандарта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753200" y="5157192"/>
            <a:ext cx="223224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0224" tIns="20112" rIns="40224" bIns="20112" anchor="ctr"/>
          <a:lstStyle/>
          <a:p>
            <a:r>
              <a:rPr lang="ru-RU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В.В. Шкабура</a:t>
            </a:r>
          </a:p>
          <a:p>
            <a:r>
              <a:rPr lang="ru-RU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Инженер </a:t>
            </a:r>
          </a:p>
          <a:p>
            <a:r>
              <a:rPr lang="ru-RU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ФГУП «ВНИИМС»</a:t>
            </a:r>
          </a:p>
        </p:txBody>
      </p:sp>
      <p:pic>
        <p:nvPicPr>
          <p:cNvPr id="1028" name="Picture 4" descr="C:\Users\ВНИИМС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0592" y="1844824"/>
            <a:ext cx="3312368" cy="3312368"/>
          </a:xfrm>
          <a:prstGeom prst="rect">
            <a:avLst/>
          </a:prstGeom>
          <a:noFill/>
        </p:spPr>
      </p:pic>
      <p:pic>
        <p:nvPicPr>
          <p:cNvPr id="1026" name="Picture 2" descr="C:\Users\ВНИИМС\Desktop\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9104" y="1916832"/>
            <a:ext cx="3240360" cy="3240360"/>
          </a:xfrm>
          <a:prstGeom prst="rect">
            <a:avLst/>
          </a:prstGeom>
          <a:noFill/>
        </p:spPr>
      </p:pic>
      <p:sp>
        <p:nvSpPr>
          <p:cNvPr id="7" name="Стрелка: вниз 1">
            <a:extLst>
              <a:ext uri="{FF2B5EF4-FFF2-40B4-BE49-F238E27FC236}">
                <a16:creationId xmlns:a16="http://schemas.microsoft.com/office/drawing/2014/main" xmlns="" id="{87328097-0ABC-40FF-8E0D-D5C4551178D2}"/>
              </a:ext>
            </a:extLst>
          </p:cNvPr>
          <p:cNvSpPr/>
          <p:nvPr/>
        </p:nvSpPr>
        <p:spPr>
          <a:xfrm rot="16200000">
            <a:off x="4546810" y="3043102"/>
            <a:ext cx="1316311" cy="107999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224" tIns="20112" rIns="40224" bIns="20112"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16632"/>
            <a:ext cx="9906000" cy="618579"/>
          </a:xfrm>
          <a:prstGeom prst="rect">
            <a:avLst/>
          </a:prstGeom>
        </p:spPr>
        <p:txBody>
          <a:bodyPr vert="horz" lIns="95779" tIns="47889" rIns="95779" bIns="47889" rtlCol="0" anchor="ctr">
            <a:noAutofit/>
          </a:bodyPr>
          <a:lstStyle/>
          <a:p>
            <a:pPr marL="0" marR="0" lvl="0" indent="0" algn="ctr" defTabSz="957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Arial" charset="0"/>
                <a:ea typeface="+mj-ea"/>
                <a:cs typeface="Arial" charset="0"/>
              </a:rPr>
              <a:t>Главный организационный вызов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504" y="980728"/>
            <a:ext cx="3168352" cy="1224136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Отсутствие понимания метрологии в ЦЭ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8504" y="2276872"/>
            <a:ext cx="3168352" cy="1080120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Нехватка кадров, разбирающихся в ЦЭ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8504" y="3429000"/>
            <a:ext cx="3168352" cy="1152128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Проблема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93160" y="980728"/>
            <a:ext cx="3168352" cy="122413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Смежные компетенции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93160" y="2276872"/>
            <a:ext cx="3168352" cy="108012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Повышения квалификации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93160" y="3429000"/>
            <a:ext cx="3168352" cy="115212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Взаимодействие с университетами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00872" y="980728"/>
            <a:ext cx="2448272" cy="3600400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Кадры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88504" y="4797152"/>
            <a:ext cx="9073008" cy="504056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Является ли проблемой внутренняя конкуренция?</a:t>
            </a:r>
          </a:p>
        </p:txBody>
      </p:sp>
    </p:spTree>
    <p:extLst>
      <p:ext uri="{BB962C8B-B14F-4D97-AF65-F5344CB8AC3E}">
        <p14:creationId xmlns:p14="http://schemas.microsoft.com/office/powerpoint/2010/main" val="422435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4728" y="260648"/>
            <a:ext cx="5712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Прогнозирование и 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поддержка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F:\Шкабура В.В\Совет молодых метрологов\Презентация\8 слайд\napravle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443958"/>
            <a:ext cx="4552056" cy="3414042"/>
          </a:xfrm>
          <a:prstGeom prst="rect">
            <a:avLst/>
          </a:prstGeom>
          <a:noFill/>
        </p:spPr>
      </p:pic>
      <p:pic>
        <p:nvPicPr>
          <p:cNvPr id="1027" name="Picture 3" descr="F:\Шкабура В.В\Совет молодых метрологов\Презентация\8 слайд\0026-023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76"/>
            <a:ext cx="2425973" cy="364502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920552" y="980728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180000"/>
              <a:buBlip>
                <a:blip r:embed="rId4"/>
              </a:buBlip>
            </a:pP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Прогнозирование измерительных потребностей экономики 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метрологических подходов позволит действовать </a:t>
            </a:r>
            <a:r>
              <a:rPr lang="ru-RU" alt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опережение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потребностей производства и общества</a:t>
            </a:r>
            <a:endParaRPr lang="ru-RU" altLang="ru-RU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80000"/>
              <a:buBlip>
                <a:blip r:embed="rId4"/>
              </a:buBlip>
            </a:pPr>
            <a:endParaRPr lang="ru-RU" altLang="ru-RU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80000"/>
              <a:buBlip>
                <a:blip r:embed="rId4"/>
              </a:buBlip>
            </a:pP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новом, цифровом мире 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Росстандарт - это не 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регулирующий орган, но 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инструмент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реализации инновационных проектов</a:t>
            </a:r>
            <a:endParaRPr lang="ru-RU" alt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6496" y="908720"/>
            <a:ext cx="8928992" cy="720080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Где заканчивается метрология?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измерении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или на получении данных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конечным пользователем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6496" y="2060848"/>
            <a:ext cx="8928992" cy="720080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трансформируется специальность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поверителя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Будет ли упразднена, или примет новую форму? Какие функции надо будет выполнять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6496" y="4005064"/>
            <a:ext cx="8928992" cy="720080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Какие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цифровые сервисы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будут востребованы?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Какие будут выполнять задачи? Области их применения?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6496" y="3140968"/>
            <a:ext cx="8928992" cy="504056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Является ли проблемой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внутренняя конкуренция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6496" y="5013176"/>
            <a:ext cx="8928992" cy="720080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ответить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вызовы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цифровой экономики по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направлениям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Росстандарта?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4"/>
          <p:cNvSpPr>
            <a:spLocks noChangeArrowheads="1"/>
          </p:cNvSpPr>
          <p:nvPr/>
        </p:nvSpPr>
        <p:spPr bwMode="auto">
          <a:xfrm>
            <a:off x="2000672" y="2420888"/>
            <a:ext cx="63373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ru-RU" sz="3200" b="1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БЛАГОДАРЮ ЗА ВНИМАНИЕ!</a:t>
            </a:r>
            <a:r>
              <a:rPr lang="ru-RU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9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19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F:\Шкабура В.В\Совет молодых метрологов\Презентация\1 слайд\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6816" y="836712"/>
            <a:ext cx="5184304" cy="4247141"/>
          </a:xfrm>
          <a:prstGeom prst="rect">
            <a:avLst/>
          </a:prstGeom>
          <a:noFill/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789FE55C-9AB7-4756-92D3-98B96292621F}"/>
              </a:ext>
            </a:extLst>
          </p:cNvPr>
          <p:cNvSpPr txBox="1">
            <a:spLocks/>
          </p:cNvSpPr>
          <p:nvPr/>
        </p:nvSpPr>
        <p:spPr>
          <a:xfrm>
            <a:off x="1208584" y="260648"/>
            <a:ext cx="7663852" cy="648072"/>
          </a:xfrm>
          <a:prstGeom prst="rect">
            <a:avLst/>
          </a:prstGeom>
        </p:spPr>
        <p:txBody>
          <a:bodyPr lIns="40224" tIns="20112" rIns="40224" bIns="20112" anchor="t">
            <a:noAutofit/>
          </a:bodyPr>
          <a:lstStyle>
            <a:lvl1pPr algn="ctr" defTabSz="2177278" rtl="0" eaLnBrk="1" latinLnBrk="0" hangingPunct="1">
              <a:spcBef>
                <a:spcPct val="0"/>
              </a:spcBef>
              <a:buNone/>
              <a:defRPr sz="10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Коммуникация специалистов</a:t>
            </a:r>
            <a:endParaRPr lang="ru-RU" sz="2800" b="1" dirty="0">
              <a:solidFill>
                <a:srgbClr val="000099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F:\Шкабура В.В\Совет молодых метрологов\Презентация\1 слайд\iStock_000006917629XSmall-500x383@2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6992"/>
            <a:ext cx="4335189" cy="332063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10381" y="3933056"/>
            <a:ext cx="205216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Единые понятия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000672" y="2060848"/>
            <a:ext cx="1584176" cy="57606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000672" y="2204864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Органы ОЕИ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0800000">
            <a:off x="8049344" y="1628800"/>
            <a:ext cx="1584176" cy="15841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265368" y="2060848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Специалисты смежных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отраслей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04928" y="4437112"/>
            <a:ext cx="3672408" cy="504056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Общий курс цифровизации экономики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Овал 36"/>
          <p:cNvSpPr/>
          <p:nvPr/>
        </p:nvSpPr>
        <p:spPr>
          <a:xfrm>
            <a:off x="848544" y="908720"/>
            <a:ext cx="8568952" cy="5760640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endParaRPr lang="en-US" dirty="0" smtClean="0"/>
          </a:p>
          <a:p>
            <a:pPr algn="ctr"/>
            <a:endParaRPr lang="en-US" sz="2800" dirty="0" smtClean="0"/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ОБЕСПЕЧЕНИЕ </a:t>
            </a:r>
            <a:r>
              <a:rPr lang="ru-RU" sz="2000" dirty="0" smtClean="0">
                <a:solidFill>
                  <a:schemeClr val="tx1"/>
                </a:solidFill>
              </a:rPr>
              <a:t>ЕДИНСТВА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ИЗМЕРЕНИЙ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352599" y="1299621"/>
            <a:ext cx="7518043" cy="4937691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432720" y="4437112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…..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249144" y="450912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…..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304928" y="5013176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BigDate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609184" y="342900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5G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856656" y="342900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Интернет вещей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504728" y="234888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…..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4304928" y="1772816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Blockchain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105128" y="234888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…..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 стрелкой 38"/>
          <p:cNvCxnSpPr>
            <a:stCxn id="35" idx="1"/>
            <a:endCxn id="32" idx="1"/>
          </p:cNvCxnSpPr>
          <p:nvPr/>
        </p:nvCxnSpPr>
        <p:spPr>
          <a:xfrm>
            <a:off x="2453592" y="2022729"/>
            <a:ext cx="298369" cy="424757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5" idx="2"/>
            <a:endCxn id="31" idx="2"/>
          </p:cNvCxnSpPr>
          <p:nvPr/>
        </p:nvCxnSpPr>
        <p:spPr>
          <a:xfrm flipV="1">
            <a:off x="1352599" y="3765661"/>
            <a:ext cx="504057" cy="2806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35" idx="3"/>
            <a:endCxn id="16" idx="4"/>
          </p:cNvCxnSpPr>
          <p:nvPr/>
        </p:nvCxnSpPr>
        <p:spPr>
          <a:xfrm flipV="1">
            <a:off x="2453592" y="5110434"/>
            <a:ext cx="823233" cy="403770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35" idx="4"/>
            <a:endCxn id="29" idx="4"/>
          </p:cNvCxnSpPr>
          <p:nvPr/>
        </p:nvCxnSpPr>
        <p:spPr>
          <a:xfrm flipV="1">
            <a:off x="5111621" y="5686498"/>
            <a:ext cx="37412" cy="550814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35" idx="5"/>
            <a:endCxn id="28" idx="4"/>
          </p:cNvCxnSpPr>
          <p:nvPr/>
        </p:nvCxnSpPr>
        <p:spPr>
          <a:xfrm flipH="1" flipV="1">
            <a:off x="7093249" y="5182442"/>
            <a:ext cx="676400" cy="331762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35" idx="6"/>
            <a:endCxn id="30" idx="6"/>
          </p:cNvCxnSpPr>
          <p:nvPr/>
        </p:nvCxnSpPr>
        <p:spPr>
          <a:xfrm flipH="1" flipV="1">
            <a:off x="8297394" y="3765661"/>
            <a:ext cx="573248" cy="2806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35" idx="7"/>
            <a:endCxn id="34" idx="7"/>
          </p:cNvCxnSpPr>
          <p:nvPr/>
        </p:nvCxnSpPr>
        <p:spPr>
          <a:xfrm flipH="1">
            <a:off x="7546105" y="2022729"/>
            <a:ext cx="223544" cy="424757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35" idx="0"/>
            <a:endCxn id="33" idx="0"/>
          </p:cNvCxnSpPr>
          <p:nvPr/>
        </p:nvCxnSpPr>
        <p:spPr>
          <a:xfrm>
            <a:off x="5111621" y="1299621"/>
            <a:ext cx="37412" cy="473195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8504" y="0"/>
            <a:ext cx="86566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Обеспечение единства измерений затрагивает </a:t>
            </a:r>
          </a:p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все сферы цифровизации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07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Овал 36"/>
          <p:cNvSpPr/>
          <p:nvPr/>
        </p:nvSpPr>
        <p:spPr>
          <a:xfrm>
            <a:off x="848544" y="908720"/>
            <a:ext cx="8568952" cy="5760640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/>
            </a:prstTxWarp>
          </a:bodyPr>
          <a:lstStyle/>
          <a:p>
            <a:pPr algn="ctr"/>
            <a:endParaRPr lang="en-US" dirty="0" smtClean="0"/>
          </a:p>
          <a:p>
            <a:pPr algn="ctr"/>
            <a:endParaRPr lang="en-US" sz="2800" dirty="0" smtClean="0"/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ОБЕСПЕЧЕНИЕ ЕДИНСТВА ИЗМЕРЕНИЙ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352599" y="1299621"/>
            <a:ext cx="7518043" cy="4937691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432720" y="4437112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…..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249144" y="450912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…..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304928" y="5013176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BigDate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609184" y="342900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5G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856656" y="342900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Интернет вещей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504728" y="234888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…..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4304928" y="1772816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Blockchain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105128" y="234888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…..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 стрелкой 38"/>
          <p:cNvCxnSpPr>
            <a:stCxn id="35" idx="1"/>
            <a:endCxn id="32" idx="1"/>
          </p:cNvCxnSpPr>
          <p:nvPr/>
        </p:nvCxnSpPr>
        <p:spPr>
          <a:xfrm>
            <a:off x="2453592" y="2022729"/>
            <a:ext cx="298369" cy="424757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5" idx="2"/>
            <a:endCxn id="31" idx="2"/>
          </p:cNvCxnSpPr>
          <p:nvPr/>
        </p:nvCxnSpPr>
        <p:spPr>
          <a:xfrm flipV="1">
            <a:off x="1352599" y="3765661"/>
            <a:ext cx="504057" cy="2806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35" idx="3"/>
            <a:endCxn id="16" idx="4"/>
          </p:cNvCxnSpPr>
          <p:nvPr/>
        </p:nvCxnSpPr>
        <p:spPr>
          <a:xfrm flipV="1">
            <a:off x="2453592" y="5110434"/>
            <a:ext cx="823233" cy="403770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35" idx="4"/>
            <a:endCxn id="29" idx="4"/>
          </p:cNvCxnSpPr>
          <p:nvPr/>
        </p:nvCxnSpPr>
        <p:spPr>
          <a:xfrm flipV="1">
            <a:off x="5111621" y="5686498"/>
            <a:ext cx="37412" cy="550814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35" idx="5"/>
            <a:endCxn id="28" idx="4"/>
          </p:cNvCxnSpPr>
          <p:nvPr/>
        </p:nvCxnSpPr>
        <p:spPr>
          <a:xfrm flipH="1" flipV="1">
            <a:off x="7093249" y="5182442"/>
            <a:ext cx="676400" cy="331762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35" idx="6"/>
            <a:endCxn id="30" idx="6"/>
          </p:cNvCxnSpPr>
          <p:nvPr/>
        </p:nvCxnSpPr>
        <p:spPr>
          <a:xfrm flipH="1" flipV="1">
            <a:off x="8297394" y="3765661"/>
            <a:ext cx="573248" cy="2806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35" idx="7"/>
            <a:endCxn id="34" idx="7"/>
          </p:cNvCxnSpPr>
          <p:nvPr/>
        </p:nvCxnSpPr>
        <p:spPr>
          <a:xfrm flipH="1">
            <a:off x="7546105" y="2022729"/>
            <a:ext cx="223544" cy="424757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35" idx="0"/>
            <a:endCxn id="33" idx="0"/>
          </p:cNvCxnSpPr>
          <p:nvPr/>
        </p:nvCxnSpPr>
        <p:spPr>
          <a:xfrm>
            <a:off x="5111621" y="1299621"/>
            <a:ext cx="37412" cy="473195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360712" y="1988840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360712" y="1988840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025008" y="1340768"/>
            <a:ext cx="216024" cy="3600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953000" y="1340768"/>
            <a:ext cx="360040" cy="3600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337376" y="3573016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8337376" y="3573016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257256" y="5157192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7257256" y="5157192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880992" y="5805264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4880992" y="5805264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576736" y="5157192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2576736" y="5157192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352600" y="3573016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1352600" y="3573016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401272" y="2060848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7401272" y="2060848"/>
            <a:ext cx="432048" cy="43204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20552" y="260648"/>
            <a:ext cx="8614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Нельзя допустить, чтобы ОЕИ стало барьером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07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Овал 34"/>
          <p:cNvSpPr/>
          <p:nvPr/>
        </p:nvSpPr>
        <p:spPr>
          <a:xfrm>
            <a:off x="4272902" y="3187726"/>
            <a:ext cx="1800200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ОЕИ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472702" y="4411862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…..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289126" y="448387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…..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344910" y="4987926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BigDate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649166" y="340375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5G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896638" y="340375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Интернет вещей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544710" y="232363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…..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4344910" y="1747566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Blockchain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145110" y="2323630"/>
            <a:ext cx="1688210" cy="673322"/>
          </a:xfrm>
          <a:prstGeom prst="ellipse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…..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 стрелкой 38"/>
          <p:cNvCxnSpPr>
            <a:stCxn id="35" idx="1"/>
            <a:endCxn id="32" idx="5"/>
          </p:cNvCxnSpPr>
          <p:nvPr/>
        </p:nvCxnSpPr>
        <p:spPr>
          <a:xfrm flipH="1" flipV="1">
            <a:off x="3985687" y="2898346"/>
            <a:ext cx="550848" cy="437014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5" idx="2"/>
            <a:endCxn id="31" idx="6"/>
          </p:cNvCxnSpPr>
          <p:nvPr/>
        </p:nvCxnSpPr>
        <p:spPr>
          <a:xfrm flipH="1">
            <a:off x="3584848" y="3691782"/>
            <a:ext cx="688054" cy="48629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35" idx="3"/>
            <a:endCxn id="16" idx="7"/>
          </p:cNvCxnSpPr>
          <p:nvPr/>
        </p:nvCxnSpPr>
        <p:spPr>
          <a:xfrm flipH="1">
            <a:off x="3913679" y="4048204"/>
            <a:ext cx="622856" cy="462264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35" idx="4"/>
            <a:endCxn id="29" idx="0"/>
          </p:cNvCxnSpPr>
          <p:nvPr/>
        </p:nvCxnSpPr>
        <p:spPr>
          <a:xfrm>
            <a:off x="5173002" y="4195838"/>
            <a:ext cx="16013" cy="792088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35" idx="5"/>
            <a:endCxn id="28" idx="1"/>
          </p:cNvCxnSpPr>
          <p:nvPr/>
        </p:nvCxnSpPr>
        <p:spPr>
          <a:xfrm>
            <a:off x="5809469" y="4048204"/>
            <a:ext cx="726890" cy="534272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35" idx="6"/>
            <a:endCxn id="30" idx="2"/>
          </p:cNvCxnSpPr>
          <p:nvPr/>
        </p:nvCxnSpPr>
        <p:spPr>
          <a:xfrm>
            <a:off x="6073102" y="3691782"/>
            <a:ext cx="576064" cy="48629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35" idx="7"/>
            <a:endCxn id="34" idx="3"/>
          </p:cNvCxnSpPr>
          <p:nvPr/>
        </p:nvCxnSpPr>
        <p:spPr>
          <a:xfrm flipV="1">
            <a:off x="5809469" y="2898346"/>
            <a:ext cx="582874" cy="437014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35" idx="0"/>
            <a:endCxn id="33" idx="4"/>
          </p:cNvCxnSpPr>
          <p:nvPr/>
        </p:nvCxnSpPr>
        <p:spPr>
          <a:xfrm flipV="1">
            <a:off x="5173002" y="2420888"/>
            <a:ext cx="16013" cy="766838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4701" y="332656"/>
            <a:ext cx="9661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ОЕИ должно помочь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развитию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цифровой экономики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07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Шкабура В.В\Совет молодых метрологов\Презентация\3 слайд\dd3a2a5c5837d17ce64edff90c325f83-1024x7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1052736"/>
            <a:ext cx="5349165" cy="28083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3614" y="400506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2560" y="332656"/>
            <a:ext cx="7632848" cy="618579"/>
          </a:xfrm>
          <a:prstGeom prst="rect">
            <a:avLst/>
          </a:prstGeom>
        </p:spPr>
        <p:txBody>
          <a:bodyPr vert="horz" lIns="95779" tIns="47889" rIns="95779" bIns="47889" rtlCol="0" anchor="ctr">
            <a:noAutofit/>
          </a:bodyPr>
          <a:lstStyle/>
          <a:p>
            <a:pPr marL="0" marR="0" lvl="0" indent="0" algn="l" defTabSz="957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Arial" charset="0"/>
                <a:ea typeface="+mj-ea"/>
                <a:cs typeface="Arial" charset="0"/>
              </a:rPr>
              <a:t>Вызовы перед системой Росстандарта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60712" y="4149080"/>
            <a:ext cx="5904656" cy="504056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типы вызовов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0592" y="5373216"/>
            <a:ext cx="2448272" cy="504056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методические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32920" y="5373216"/>
            <a:ext cx="2143472" cy="504056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41232" y="5373216"/>
            <a:ext cx="2329408" cy="504056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организационные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stCxn id="9" idx="2"/>
            <a:endCxn id="10" idx="0"/>
          </p:cNvCxnSpPr>
          <p:nvPr/>
        </p:nvCxnSpPr>
        <p:spPr>
          <a:xfrm flipH="1">
            <a:off x="2504728" y="4653136"/>
            <a:ext cx="2808312" cy="72008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9" idx="2"/>
            <a:endCxn id="11" idx="0"/>
          </p:cNvCxnSpPr>
          <p:nvPr/>
        </p:nvCxnSpPr>
        <p:spPr>
          <a:xfrm flipH="1">
            <a:off x="5304656" y="4653136"/>
            <a:ext cx="8384" cy="72008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2"/>
            <a:endCxn id="12" idx="0"/>
          </p:cNvCxnSpPr>
          <p:nvPr/>
        </p:nvCxnSpPr>
        <p:spPr>
          <a:xfrm>
            <a:off x="5313040" y="4653136"/>
            <a:ext cx="2892896" cy="72008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трелка вправо 24"/>
          <p:cNvSpPr/>
          <p:nvPr/>
        </p:nvSpPr>
        <p:spPr>
          <a:xfrm flipH="1">
            <a:off x="5817096" y="1484784"/>
            <a:ext cx="3888432" cy="1944216"/>
          </a:xfrm>
          <a:prstGeom prst="rightArrow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Увеличение числа измерительных систем, СИ и информации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14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0" y="116632"/>
            <a:ext cx="9906000" cy="618579"/>
          </a:xfrm>
          <a:prstGeom prst="rect">
            <a:avLst/>
          </a:prstGeom>
        </p:spPr>
        <p:txBody>
          <a:bodyPr vert="horz" lIns="95779" tIns="47889" rIns="95779" bIns="47889" rtlCol="0" anchor="ctr">
            <a:noAutofit/>
          </a:bodyPr>
          <a:lstStyle/>
          <a:p>
            <a:pPr marL="0" marR="0" lvl="0" indent="0" algn="ctr" defTabSz="957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Arial" charset="0"/>
                <a:ea typeface="+mj-ea"/>
                <a:cs typeface="Arial" charset="0"/>
              </a:rPr>
              <a:t>Методические вызовы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8504" y="908720"/>
            <a:ext cx="3384376" cy="720080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Отсутствие  унифицированных протоколов  обмена данными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8504" y="1700808"/>
            <a:ext cx="3384376" cy="720080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Несовершенство НТД на создание измерительных систем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961112" y="908720"/>
            <a:ext cx="3384376" cy="72008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стандартов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регламентирующих  протоколы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61112" y="1700808"/>
            <a:ext cx="3384376" cy="72008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межотраслевых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стандартов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016896" y="908720"/>
            <a:ext cx="1800200" cy="1512168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Стандартизация в области изготовления ЦСИ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88504" y="2708920"/>
            <a:ext cx="3384376" cy="720080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Привязка к единой системе большого количества СИ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8504" y="3501008"/>
            <a:ext cx="3384376" cy="720080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Синхронизация вплоть до получения данных конечным пользователем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961112" y="2708920"/>
            <a:ext cx="3384376" cy="72008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Однотипные измерения должны проводиться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одновременно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961112" y="3501008"/>
            <a:ext cx="3384376" cy="72008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Требования к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синхронизации времени 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 в ЦЭ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016896" y="2708920"/>
            <a:ext cx="1800200" cy="1512168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Синхронизация  по времени СИ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8504" y="4941168"/>
            <a:ext cx="8928992" cy="720080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Где заканчивается метрология?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измерении или на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получении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данных конечным пользователем?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0" y="116632"/>
            <a:ext cx="9906000" cy="618579"/>
          </a:xfrm>
          <a:prstGeom prst="rect">
            <a:avLst/>
          </a:prstGeom>
        </p:spPr>
        <p:txBody>
          <a:bodyPr vert="horz" lIns="95779" tIns="47889" rIns="95779" bIns="47889" rtlCol="0" anchor="ctr">
            <a:noAutofit/>
          </a:bodyPr>
          <a:lstStyle/>
          <a:p>
            <a:pPr marL="0" marR="0" lvl="0" indent="0" algn="ctr" defTabSz="957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Arial" charset="0"/>
                <a:ea typeface="+mj-ea"/>
                <a:cs typeface="Arial" charset="0"/>
              </a:rPr>
              <a:t>Методические вызовы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8504" y="764704"/>
            <a:ext cx="3384376" cy="936104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Увеличение затрат потребителей на МО СИ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88504" y="1772816"/>
            <a:ext cx="3384376" cy="864096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МО СИ необходимо отключать их от работы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961112" y="764704"/>
            <a:ext cx="3384376" cy="43204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высоконадежных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СИ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61112" y="1268760"/>
            <a:ext cx="3384376" cy="36004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Самокалибровка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</a:t>
            </a:r>
            <a:endParaRPr lang="ru-RU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16896" y="764704"/>
            <a:ext cx="1800200" cy="1872208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Затраты на МО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88504" y="2852936"/>
            <a:ext cx="3384376" cy="720080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Анализ, обработка больших объемов данных и доступ к ним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8504" y="3645024"/>
            <a:ext cx="3384376" cy="720080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Конечный пользователь должен получать информацию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телефона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961112" y="2852936"/>
            <a:ext cx="3384376" cy="72008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Метрология должна использовать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механизмы ЦЭ 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Big Data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961112" y="3645024"/>
            <a:ext cx="3384376" cy="72008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Развитие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цифровых сервисов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016896" y="2852936"/>
            <a:ext cx="1800200" cy="1512168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Объём информации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961112" y="1700808"/>
            <a:ext cx="3384376" cy="36004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Методы «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удаленной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поверки»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61112" y="2132856"/>
            <a:ext cx="3384376" cy="504056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Получение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избыточной информации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7099300" y="6212335"/>
            <a:ext cx="2311400" cy="365125"/>
          </a:xfrm>
        </p:spPr>
        <p:txBody>
          <a:bodyPr/>
          <a:lstStyle/>
          <a:p>
            <a:fld id="{AD480399-77E4-4FA3-842D-731820D7815B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88504" y="5517232"/>
            <a:ext cx="8856984" cy="720080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трансформируется специальность поверителя? Будет ли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упразднена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примет новую форму? Какие функции надо будет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выполнять?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8504" y="4581128"/>
            <a:ext cx="8856984" cy="720080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Какие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цифровые сервисы будут востребованы?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Какие будут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выполнять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задачи? Области их применения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0" y="116632"/>
            <a:ext cx="9906000" cy="618579"/>
          </a:xfrm>
          <a:prstGeom prst="rect">
            <a:avLst/>
          </a:prstGeom>
        </p:spPr>
        <p:txBody>
          <a:bodyPr vert="horz" lIns="95779" tIns="47889" rIns="95779" bIns="47889" rtlCol="0" anchor="ctr">
            <a:noAutofit/>
          </a:bodyPr>
          <a:lstStyle/>
          <a:p>
            <a:pPr marL="0" marR="0" lvl="0" indent="0" algn="ctr" defTabSz="9577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Arial" charset="0"/>
                <a:ea typeface="+mj-ea"/>
                <a:cs typeface="Arial" charset="0"/>
              </a:rPr>
              <a:t>Технические вызовы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8504" y="3645024"/>
            <a:ext cx="3384376" cy="720080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Возможна нехватка объемов производства СИ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177136" y="3645024"/>
            <a:ext cx="3384376" cy="72008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Расширение производства ЦСИ с целью опережения нужд ЦЭ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016896" y="2852936"/>
            <a:ext cx="2016224" cy="1512168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Производственные мощности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8504" y="1124744"/>
            <a:ext cx="3384376" cy="720080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Отсутствие в региональных центрах рабочих эталонов 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«на опережение»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88504" y="1916832"/>
            <a:ext cx="3384376" cy="720080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Неравномерность метрологического потенциала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177136" y="1124744"/>
            <a:ext cx="3384376" cy="72008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Оснащение ЦСМ рабочими эталонами в связи с прогнозированием потребностей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77136" y="1916832"/>
            <a:ext cx="3384376" cy="72008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Разработка новых подходов к передаче ед. физ. величины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016896" y="1124744"/>
            <a:ext cx="2016224" cy="1512168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Развитость инфраструктуры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0399-77E4-4FA3-842D-731820D7815B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88504" y="2852936"/>
            <a:ext cx="3384376" cy="720080"/>
          </a:xfrm>
          <a:prstGeom prst="rect">
            <a:avLst/>
          </a:prstGeom>
          <a:solidFill>
            <a:srgbClr val="F06C62"/>
          </a:solidFill>
          <a:ln>
            <a:solidFill>
              <a:srgbClr val="F0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Увеличенные объемы информации необходимо хранить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77136" y="2852936"/>
            <a:ext cx="3384376" cy="72008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Создание собственных серверов Росстандарта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8526</TotalTime>
  <Words>481</Words>
  <Application>Microsoft Office PowerPoint</Application>
  <PresentationFormat>Лист A4 (210x297 мм)</PresentationFormat>
  <Paragraphs>135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Машенька</dc:creator>
  <cp:lastModifiedBy>Мадина Ю. Малова</cp:lastModifiedBy>
  <cp:revision>767</cp:revision>
  <dcterms:created xsi:type="dcterms:W3CDTF">2017-05-12T07:49:35Z</dcterms:created>
  <dcterms:modified xsi:type="dcterms:W3CDTF">2018-06-07T16:26:53Z</dcterms:modified>
</cp:coreProperties>
</file>